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8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2DC3869-B44B-46DA-B1C6-5FA47DABCE22}" type="datetimeFigureOut">
              <a:rPr lang="ru-RU" smtClean="0"/>
              <a:pPr/>
              <a:t>28.12.2011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F855EA5-12B6-4E27-B8A4-6F8CECE89F8E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12/28/2011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12/28/2011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12/28/2011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12/28/2011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12/28/2011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12/28/2011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12/28/2011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12/28/2011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12/28/2011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12/28/2011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add title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12/28/2011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12/28/2011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latinLnBrk="0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latinLnBrk="0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latinLnBrk="0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latinLnBrk="0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latinLnBrk="0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latinLnBrk="0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ru-RU" dirty="0" smtClean="0"/>
              <a:t>Сказка </a:t>
            </a:r>
            <a:br>
              <a:rPr lang="ru-RU" dirty="0" smtClean="0"/>
            </a:br>
            <a:r>
              <a:rPr lang="ru-RU" dirty="0" smtClean="0"/>
              <a:t>Льва Николаевича Толстого </a:t>
            </a:r>
            <a:endParaRPr lang="ru-RU" dirty="0"/>
          </a:p>
        </p:txBody>
      </p:sp>
      <p:pic>
        <p:nvPicPr>
          <p:cNvPr id="4" name="Содержимое 3" descr="tolstoy_pic_0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09800" y="1828800"/>
            <a:ext cx="4939839" cy="4559852"/>
          </a:xfrm>
          <a:ln>
            <a:solidFill>
              <a:schemeClr val="bg1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3400" y="381000"/>
            <a:ext cx="8229600" cy="1143000"/>
          </a:xfrm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ru-RU" sz="6700" dirty="0" smtClean="0"/>
              <a:t/>
            </a:r>
            <a:br>
              <a:rPr lang="ru-RU" sz="6700" dirty="0" smtClean="0"/>
            </a:br>
            <a:r>
              <a:rPr lang="ru-RU" sz="6700" dirty="0" smtClean="0"/>
              <a:t>Лев и мышь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Содержимое 3" descr="105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62200" y="2133600"/>
            <a:ext cx="4886359" cy="4071966"/>
          </a:xfr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r>
              <a:rPr lang="ru-RU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Отгадай загадку: </a:t>
            </a:r>
            <a:endParaRPr lang="ru-RU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effectLst>
            <a:innerShdw blurRad="114300">
              <a:prstClr val="black"/>
            </a:inn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algn="ctr">
              <a:lnSpc>
                <a:spcPct val="150000"/>
              </a:lnSpc>
              <a:spcBef>
                <a:spcPts val="0"/>
              </a:spcBef>
              <a:buNone/>
            </a:pPr>
            <a:r>
              <a:rPr lang="ru-RU" dirty="0" smtClean="0"/>
              <a:t>    </a:t>
            </a:r>
          </a:p>
          <a:p>
            <a:pPr algn="ctr">
              <a:lnSpc>
                <a:spcPct val="150000"/>
              </a:lnSpc>
              <a:spcBef>
                <a:spcPts val="0"/>
              </a:spcBef>
              <a:buNone/>
            </a:pPr>
            <a:r>
              <a:rPr lang="ru-RU" b="1" dirty="0" smtClean="0"/>
              <a:t>Царь зверей раскатисто рычит,</a:t>
            </a:r>
          </a:p>
          <a:p>
            <a:pPr algn="ctr">
              <a:lnSpc>
                <a:spcPct val="150000"/>
              </a:lnSpc>
              <a:spcBef>
                <a:spcPts val="0"/>
              </a:spcBef>
              <a:buNone/>
            </a:pPr>
            <a:r>
              <a:rPr lang="ru-RU" b="1" dirty="0" smtClean="0"/>
              <a:t>Всех зверей собрать спешит,</a:t>
            </a:r>
            <a:br>
              <a:rPr lang="ru-RU" b="1" dirty="0" smtClean="0"/>
            </a:br>
            <a:r>
              <a:rPr lang="ru-RU" b="1" dirty="0" smtClean="0"/>
              <a:t>На камень грациозно сев,</a:t>
            </a:r>
          </a:p>
          <a:p>
            <a:pPr algn="ctr">
              <a:lnSpc>
                <a:spcPct val="150000"/>
              </a:lnSpc>
              <a:spcBef>
                <a:spcPts val="0"/>
              </a:spcBef>
              <a:buNone/>
            </a:pPr>
            <a:r>
              <a:rPr lang="ru-RU" b="1" dirty="0" smtClean="0"/>
              <a:t>Скажите, кто же это? </a:t>
            </a: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44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endParaRPr lang="ru-RU" sz="4400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5" name="Рисунок 4" descr="images.jpg"/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t="3172" b="3172"/>
          <a:stretch>
            <a:fillRect/>
          </a:stretch>
        </p:blipFill>
        <p:spPr>
          <a:scene3d>
            <a:camera prst="orthographicFront"/>
            <a:lightRig rig="threePt" dir="t"/>
          </a:scene3d>
          <a:sp3d>
            <a:bevelT w="114300" prst="artDeco"/>
          </a:sp3d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>
            <a:noAutofit/>
          </a:bodyPr>
          <a:lstStyle/>
          <a:p>
            <a:pPr algn="ctr"/>
            <a:r>
              <a:rPr lang="ru-RU" sz="6000" dirty="0" smtClean="0">
                <a:solidFill>
                  <a:schemeClr val="accent6">
                    <a:lumMod val="50000"/>
                  </a:schemeClr>
                </a:solidFill>
              </a:rPr>
              <a:t>ЛЕВ</a:t>
            </a:r>
            <a:endParaRPr lang="ru-RU" sz="6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305800" cy="4602163"/>
          </a:xfrm>
          <a:ln>
            <a:solidFill>
              <a:schemeClr val="accent6">
                <a:lumMod val="75000"/>
              </a:schemeClr>
            </a:solidFill>
          </a:ln>
          <a:effectLst>
            <a:innerShdw blurRad="114300">
              <a:prstClr val="black"/>
            </a:innerShdw>
          </a:effectLst>
        </p:spPr>
        <p:txBody>
          <a:bodyPr/>
          <a:lstStyle/>
          <a:p>
            <a:pPr algn="ctr">
              <a:buNone/>
            </a:pPr>
            <a:r>
              <a:rPr lang="ru-RU" dirty="0" smtClean="0"/>
              <a:t>   </a:t>
            </a:r>
          </a:p>
          <a:p>
            <a:pPr algn="ctr">
              <a:lnSpc>
                <a:spcPct val="150000"/>
              </a:lnSpc>
              <a:spcBef>
                <a:spcPts val="0"/>
              </a:spcBef>
              <a:buNone/>
            </a:pPr>
            <a:endParaRPr lang="ru-RU" dirty="0" smtClean="0"/>
          </a:p>
          <a:p>
            <a:pPr algn="ctr">
              <a:lnSpc>
                <a:spcPct val="150000"/>
              </a:lnSpc>
              <a:spcBef>
                <a:spcPts val="0"/>
              </a:spcBef>
              <a:buNone/>
            </a:pPr>
            <a:r>
              <a:rPr lang="ru-RU" dirty="0" smtClean="0"/>
              <a:t>Живёт в норке, грызёт корки.</a:t>
            </a:r>
            <a:br>
              <a:rPr lang="ru-RU" dirty="0" smtClean="0"/>
            </a:br>
            <a:r>
              <a:rPr lang="ru-RU" dirty="0" smtClean="0"/>
              <a:t>Короткие ножки; боится кошки.</a:t>
            </a:r>
            <a:endParaRPr lang="ru-RU" dirty="0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r>
              <a:rPr lang="ru-RU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Отгадай загадку: </a:t>
            </a:r>
            <a:endParaRPr lang="ru-RU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 descr="275px-Apodemus_sylvaticus_bosmuis.jpg"/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l="2970" r="2970"/>
          <a:stretch>
            <a:fillRect/>
          </a:stretch>
        </p:blipFill>
        <p:spPr>
          <a:scene3d>
            <a:camera prst="orthographicFront"/>
            <a:lightRig rig="threePt" dir="t"/>
          </a:scene3d>
          <a:sp3d>
            <a:bevelT prst="slope"/>
          </a:sp3d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>
            <a:noAutofit/>
          </a:bodyPr>
          <a:lstStyle/>
          <a:p>
            <a:pPr algn="ctr"/>
            <a:r>
              <a:rPr lang="ru-RU" sz="6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Мышь </a:t>
            </a:r>
            <a:endParaRPr lang="ru-RU" sz="6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ln>
            <a:solidFill>
              <a:schemeClr val="tx1"/>
            </a:solidFill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/>
          <a:lstStyle/>
          <a:p>
            <a:r>
              <a:rPr lang="ru-RU" dirty="0" smtClean="0"/>
              <a:t>Прочитай и переведи: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algn="just">
              <a:buNone/>
            </a:pPr>
            <a:r>
              <a:rPr lang="ru-RU" dirty="0" smtClean="0"/>
              <a:t>    </a:t>
            </a:r>
          </a:p>
          <a:p>
            <a:pPr algn="just">
              <a:buNone/>
            </a:pPr>
            <a:r>
              <a:rPr lang="ru-RU" dirty="0" smtClean="0">
                <a:solidFill>
                  <a:srgbClr val="002060"/>
                </a:solidFill>
              </a:rPr>
              <a:t>    Лев спал. Мышь пробежала ему по телу. Он проснулся и поймал её. Мышь стала просить, чтобы он пустил её; она сказала:</a:t>
            </a:r>
          </a:p>
          <a:p>
            <a:pPr algn="just">
              <a:buNone/>
            </a:pPr>
            <a:r>
              <a:rPr lang="ru-RU" dirty="0" smtClean="0">
                <a:solidFill>
                  <a:srgbClr val="002060"/>
                </a:solidFill>
              </a:rPr>
              <a:t>    - Если ты меня пустишь, и я тебе добро сделаю.</a:t>
            </a:r>
          </a:p>
          <a:p>
            <a:pPr algn="just">
              <a:buNone/>
            </a:pPr>
            <a:r>
              <a:rPr lang="ru-RU" dirty="0" smtClean="0">
                <a:solidFill>
                  <a:srgbClr val="002060"/>
                </a:solidFill>
              </a:rPr>
              <a:t>    Лев засмеялся, что мышь обещает ему добро сделать, и пустил её.</a:t>
            </a:r>
          </a:p>
          <a:p>
            <a:pPr algn="just">
              <a:buNone/>
            </a:pPr>
            <a:r>
              <a:rPr lang="ru-RU" dirty="0" smtClean="0">
                <a:solidFill>
                  <a:srgbClr val="002060"/>
                </a:solidFill>
              </a:rPr>
              <a:t>    Потом охотники поймали льва и привязали верёвкой к дереву. Мышь услыхала львиный рёв, прибежала, перегрызла верёвку и сказала:</a:t>
            </a:r>
          </a:p>
          <a:p>
            <a:pPr algn="just">
              <a:buNone/>
            </a:pPr>
            <a:r>
              <a:rPr lang="ru-RU" dirty="0" smtClean="0">
                <a:solidFill>
                  <a:srgbClr val="002060"/>
                </a:solidFill>
              </a:rPr>
              <a:t>    - Помнишь, ты смеялся, не думал, чтобы я могла тебе добро сделать, а теперь видишь, - бывает и от мыши добро.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/>
            <a:endParaRPr lang="ru-RU" b="1" dirty="0" smtClean="0">
              <a:ln w="19050" cmpd="sng">
                <a:solidFill>
                  <a:schemeClr val="tx1"/>
                </a:solidFill>
                <a:prstDash val="solid"/>
                <a:miter lim="800000"/>
              </a:ln>
              <a:solidFill>
                <a:srgbClr val="FF0000"/>
              </a:solidFill>
              <a:sym typeface="Wingdings 2"/>
            </a:endParaRPr>
          </a:p>
          <a:p>
            <a:pPr algn="just"/>
            <a:r>
              <a:rPr lang="ru-RU" b="1" dirty="0" smtClean="0">
                <a:ln w="1905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rgbClr val="FF0000"/>
                </a:solidFill>
                <a:sym typeface="Wingdings 2"/>
              </a:rPr>
              <a:t>Что случилось с мышкой? </a:t>
            </a:r>
          </a:p>
          <a:p>
            <a:pPr algn="just"/>
            <a:r>
              <a:rPr lang="ru-RU" b="1" dirty="0" smtClean="0">
                <a:ln w="1905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rgbClr val="FF0000"/>
                </a:solidFill>
              </a:rPr>
              <a:t>Что она пообещала льву?</a:t>
            </a:r>
          </a:p>
          <a:p>
            <a:pPr algn="just"/>
            <a:r>
              <a:rPr lang="ru-RU" b="1" dirty="0" smtClean="0">
                <a:ln w="1905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rgbClr val="FF0000"/>
                </a:solidFill>
                <a:sym typeface="Wingdings 2"/>
              </a:rPr>
              <a:t>Почему лев засмеялся</a:t>
            </a:r>
            <a:r>
              <a:rPr lang="ru-RU" b="1" dirty="0" smtClean="0">
                <a:ln w="1905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rgbClr val="FF0000"/>
                </a:solidFill>
              </a:rPr>
              <a:t>?</a:t>
            </a:r>
          </a:p>
          <a:p>
            <a:pPr algn="just"/>
            <a:r>
              <a:rPr lang="ru-RU" b="1" dirty="0" smtClean="0">
                <a:ln w="1905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rgbClr val="FF0000"/>
                </a:solidFill>
              </a:rPr>
              <a:t>Что мышка услышала? </a:t>
            </a:r>
          </a:p>
          <a:p>
            <a:pPr algn="just"/>
            <a:r>
              <a:rPr lang="ru-RU" b="1" dirty="0" smtClean="0">
                <a:ln w="1905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rgbClr val="FF0000"/>
                </a:solidFill>
                <a:sym typeface="Wingdings 2"/>
              </a:rPr>
              <a:t>Как маленькая мышка вы-  полнила своё обещание?</a:t>
            </a:r>
          </a:p>
          <a:p>
            <a:pPr algn="just"/>
            <a:r>
              <a:rPr lang="ru-RU" b="1" dirty="0" smtClean="0">
                <a:ln w="1905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rgbClr val="FF0000"/>
                </a:solidFill>
                <a:sym typeface="Wingdings 2"/>
              </a:rPr>
              <a:t>Ты боишься мышек? </a:t>
            </a:r>
          </a:p>
          <a:p>
            <a:pPr algn="just"/>
            <a:endParaRPr lang="ru-RU" b="1" dirty="0" smtClean="0">
              <a:ln w="19050" cmpd="sng">
                <a:solidFill>
                  <a:schemeClr val="tx1"/>
                </a:solidFill>
                <a:prstDash val="solid"/>
                <a:miter lim="800000"/>
              </a:ln>
              <a:solidFill>
                <a:srgbClr val="FF0000"/>
              </a:solidFill>
            </a:endParaRPr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ln>
            <a:solidFill>
              <a:schemeClr val="tx1"/>
            </a:solidFill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rtDeco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/>
          <a:lstStyle/>
          <a:p>
            <a:r>
              <a:rPr lang="ru-RU" dirty="0" smtClean="0"/>
              <a:t>Ответь на вопросы:   </a:t>
            </a:r>
            <a:endParaRPr lang="ru-RU" dirty="0"/>
          </a:p>
        </p:txBody>
      </p:sp>
      <p:pic>
        <p:nvPicPr>
          <p:cNvPr id="1026" name="Picture 2" descr="C:\Documents and Settings\Admin\Мои документы\Мои рисунки\images (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58000" y="5029200"/>
            <a:ext cx="1920240" cy="1600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  <a:ln>
            <a:solidFill>
              <a:schemeClr val="tx1"/>
            </a:solidFill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/>
          <a:lstStyle/>
          <a:p>
            <a:r>
              <a:rPr lang="ru-RU" dirty="0" smtClean="0"/>
              <a:t>Вставь пропущенные буквы:  </a:t>
            </a:r>
            <a:endParaRPr lang="ru-RU" dirty="0"/>
          </a:p>
        </p:txBody>
      </p:sp>
      <p:sp>
        <p:nvSpPr>
          <p:cNvPr id="7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algn="just">
              <a:buNone/>
            </a:pPr>
            <a:r>
              <a:rPr lang="ru-RU" dirty="0" smtClean="0"/>
              <a:t>    </a:t>
            </a:r>
          </a:p>
          <a:p>
            <a:pPr algn="just">
              <a:buNone/>
            </a:pP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    </a:t>
            </a:r>
            <a:r>
              <a:rPr lang="ru-RU" dirty="0" err="1" smtClean="0">
                <a:solidFill>
                  <a:schemeClr val="accent1">
                    <a:lumMod val="75000"/>
                  </a:schemeClr>
                </a:solidFill>
              </a:rPr>
              <a:t>Ле</a:t>
            </a:r>
            <a:r>
              <a:rPr lang="ru-RU" dirty="0" smtClean="0">
                <a:solidFill>
                  <a:srgbClr val="FF0000"/>
                </a:solidFill>
              </a:rPr>
              <a:t>..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 спал. </a:t>
            </a:r>
            <a:r>
              <a:rPr lang="ru-RU" dirty="0" err="1" smtClean="0">
                <a:solidFill>
                  <a:schemeClr val="accent1">
                    <a:lumMod val="75000"/>
                  </a:schemeClr>
                </a:solidFill>
              </a:rPr>
              <a:t>Мыш</a:t>
            </a:r>
            <a:r>
              <a:rPr lang="ru-RU" dirty="0" smtClean="0">
                <a:solidFill>
                  <a:srgbClr val="FF0000"/>
                </a:solidFill>
              </a:rPr>
              <a:t>..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 Проб</a:t>
            </a:r>
            <a:r>
              <a:rPr lang="ru-RU" dirty="0" smtClean="0">
                <a:solidFill>
                  <a:srgbClr val="FF0000"/>
                </a:solidFill>
              </a:rPr>
              <a:t>..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жала ему по т</a:t>
            </a:r>
            <a:r>
              <a:rPr lang="ru-RU" dirty="0" smtClean="0">
                <a:solidFill>
                  <a:srgbClr val="FF0000"/>
                </a:solidFill>
              </a:rPr>
              <a:t>..</a:t>
            </a:r>
            <a:r>
              <a:rPr lang="ru-RU" dirty="0" err="1" smtClean="0">
                <a:solidFill>
                  <a:schemeClr val="accent1">
                    <a:lumMod val="75000"/>
                  </a:schemeClr>
                </a:solidFill>
              </a:rPr>
              <a:t>лу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. Он проснулся и п</a:t>
            </a:r>
            <a:r>
              <a:rPr lang="ru-RU" dirty="0" smtClean="0">
                <a:solidFill>
                  <a:srgbClr val="FF0000"/>
                </a:solidFill>
              </a:rPr>
              <a:t>..</a:t>
            </a:r>
            <a:r>
              <a:rPr lang="ru-RU" dirty="0" err="1" smtClean="0">
                <a:solidFill>
                  <a:schemeClr val="accent1">
                    <a:lumMod val="75000"/>
                  </a:schemeClr>
                </a:solidFill>
              </a:rPr>
              <a:t>ймал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 её. М..</a:t>
            </a:r>
            <a:r>
              <a:rPr lang="ru-RU" dirty="0" err="1" smtClean="0">
                <a:solidFill>
                  <a:schemeClr val="accent1">
                    <a:lumMod val="75000"/>
                  </a:schemeClr>
                </a:solidFill>
              </a:rPr>
              <a:t>шь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 стала пр</a:t>
            </a:r>
            <a:r>
              <a:rPr lang="ru-RU" dirty="0" smtClean="0">
                <a:solidFill>
                  <a:srgbClr val="FF0000"/>
                </a:solidFill>
              </a:rPr>
              <a:t>..</a:t>
            </a:r>
            <a:r>
              <a:rPr lang="ru-RU" dirty="0" err="1" smtClean="0">
                <a:solidFill>
                  <a:schemeClr val="accent1">
                    <a:lumMod val="75000"/>
                  </a:schemeClr>
                </a:solidFill>
              </a:rPr>
              <a:t>сить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, чтобы он пустил е</a:t>
            </a:r>
            <a:r>
              <a:rPr lang="ru-RU" dirty="0" smtClean="0">
                <a:solidFill>
                  <a:srgbClr val="FF0000"/>
                </a:solidFill>
              </a:rPr>
              <a:t>..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; </a:t>
            </a:r>
            <a:r>
              <a:rPr lang="ru-RU" dirty="0" smtClean="0">
                <a:solidFill>
                  <a:srgbClr val="FF0000"/>
                </a:solidFill>
              </a:rPr>
              <a:t>..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на сказала:</a:t>
            </a:r>
          </a:p>
          <a:p>
            <a:pPr algn="just">
              <a:buNone/>
            </a:pP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    - Если ты м</a:t>
            </a:r>
            <a:r>
              <a:rPr lang="ru-RU" dirty="0" smtClean="0">
                <a:solidFill>
                  <a:srgbClr val="FF0000"/>
                </a:solidFill>
              </a:rPr>
              <a:t>..</a:t>
            </a:r>
            <a:r>
              <a:rPr lang="ru-RU" dirty="0" err="1" smtClean="0">
                <a:solidFill>
                  <a:schemeClr val="accent1">
                    <a:lumMod val="75000"/>
                  </a:schemeClr>
                </a:solidFill>
              </a:rPr>
              <a:t>ня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 пустишь, и я т</a:t>
            </a:r>
            <a:r>
              <a:rPr lang="ru-RU" dirty="0" smtClean="0">
                <a:solidFill>
                  <a:srgbClr val="FF0000"/>
                </a:solidFill>
              </a:rPr>
              <a:t>..</a:t>
            </a:r>
            <a:r>
              <a:rPr lang="ru-RU" dirty="0" err="1" smtClean="0">
                <a:solidFill>
                  <a:schemeClr val="accent1">
                    <a:lumMod val="75000"/>
                  </a:schemeClr>
                </a:solidFill>
              </a:rPr>
              <a:t>бе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 добр</a:t>
            </a:r>
            <a:r>
              <a:rPr lang="ru-RU" dirty="0" smtClean="0">
                <a:solidFill>
                  <a:srgbClr val="FF0000"/>
                </a:solidFill>
              </a:rPr>
              <a:t>..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 сделаю.</a:t>
            </a:r>
          </a:p>
          <a:p>
            <a:pPr algn="just">
              <a:buNone/>
            </a:pP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    </a:t>
            </a:r>
            <a:r>
              <a:rPr lang="ru-RU" dirty="0" err="1" smtClean="0">
                <a:solidFill>
                  <a:schemeClr val="accent1">
                    <a:lumMod val="75000"/>
                  </a:schemeClr>
                </a:solidFill>
              </a:rPr>
              <a:t>Ле</a:t>
            </a:r>
            <a:r>
              <a:rPr lang="ru-RU" dirty="0" smtClean="0">
                <a:solidFill>
                  <a:srgbClr val="FF0000"/>
                </a:solidFill>
              </a:rPr>
              <a:t>..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dirty="0" err="1" smtClean="0">
                <a:solidFill>
                  <a:schemeClr val="accent1">
                    <a:lumMod val="75000"/>
                  </a:schemeClr>
                </a:solidFill>
              </a:rPr>
              <a:t>Засм</a:t>
            </a:r>
            <a:r>
              <a:rPr lang="ru-RU" dirty="0" smtClean="0">
                <a:solidFill>
                  <a:srgbClr val="FF0000"/>
                </a:solidFill>
              </a:rPr>
              <a:t>..</a:t>
            </a:r>
            <a:r>
              <a:rPr lang="ru-RU" dirty="0" err="1" smtClean="0">
                <a:solidFill>
                  <a:schemeClr val="accent1">
                    <a:lumMod val="75000"/>
                  </a:schemeClr>
                </a:solidFill>
              </a:rPr>
              <a:t>ялся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, что </a:t>
            </a:r>
            <a:r>
              <a:rPr lang="ru-RU" dirty="0" err="1" smtClean="0">
                <a:solidFill>
                  <a:schemeClr val="accent1">
                    <a:lumMod val="75000"/>
                  </a:schemeClr>
                </a:solidFill>
              </a:rPr>
              <a:t>мыш</a:t>
            </a:r>
            <a:r>
              <a:rPr lang="ru-RU" dirty="0" smtClean="0">
                <a:solidFill>
                  <a:srgbClr val="FF0000"/>
                </a:solidFill>
              </a:rPr>
              <a:t>..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 обещает ему д.</a:t>
            </a:r>
            <a:r>
              <a:rPr lang="ru-RU" dirty="0" smtClean="0">
                <a:solidFill>
                  <a:srgbClr val="FF0000"/>
                </a:solidFill>
              </a:rPr>
              <a:t>.</a:t>
            </a:r>
            <a:r>
              <a:rPr lang="ru-RU" dirty="0" err="1" smtClean="0">
                <a:solidFill>
                  <a:schemeClr val="accent1">
                    <a:lumMod val="75000"/>
                  </a:schemeClr>
                </a:solidFill>
              </a:rPr>
              <a:t>бро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 сделать, и пустил её.</a:t>
            </a:r>
          </a:p>
          <a:p>
            <a:pPr algn="just">
              <a:buNone/>
            </a:pP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    Потом ох</a:t>
            </a:r>
            <a:r>
              <a:rPr lang="ru-RU" dirty="0" smtClean="0">
                <a:solidFill>
                  <a:srgbClr val="FF0000"/>
                </a:solidFill>
              </a:rPr>
              <a:t>..</a:t>
            </a:r>
            <a:r>
              <a:rPr lang="ru-RU" dirty="0" err="1" smtClean="0">
                <a:solidFill>
                  <a:schemeClr val="accent1">
                    <a:lumMod val="75000"/>
                  </a:schemeClr>
                </a:solidFill>
              </a:rPr>
              <a:t>тники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 пойм</a:t>
            </a:r>
            <a:r>
              <a:rPr lang="ru-RU" dirty="0" smtClean="0">
                <a:solidFill>
                  <a:srgbClr val="FF0000"/>
                </a:solidFill>
              </a:rPr>
              <a:t>..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ли л</a:t>
            </a:r>
            <a:r>
              <a:rPr lang="ru-RU" dirty="0" smtClean="0">
                <a:solidFill>
                  <a:srgbClr val="FF0000"/>
                </a:solidFill>
              </a:rPr>
              <a:t>..</a:t>
            </a:r>
            <a:r>
              <a:rPr lang="ru-RU" dirty="0" err="1" smtClean="0">
                <a:solidFill>
                  <a:schemeClr val="accent1">
                    <a:lumMod val="75000"/>
                  </a:schemeClr>
                </a:solidFill>
              </a:rPr>
              <a:t>ва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 и </a:t>
            </a:r>
            <a:r>
              <a:rPr lang="ru-RU" dirty="0" err="1" smtClean="0">
                <a:solidFill>
                  <a:schemeClr val="accent1">
                    <a:lumMod val="75000"/>
                  </a:schemeClr>
                </a:solidFill>
              </a:rPr>
              <a:t>привяз</a:t>
            </a:r>
            <a:r>
              <a:rPr lang="ru-RU" dirty="0" smtClean="0">
                <a:solidFill>
                  <a:srgbClr val="FF0000"/>
                </a:solidFill>
              </a:rPr>
              <a:t>..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ли верё</a:t>
            </a:r>
            <a:r>
              <a:rPr lang="ru-RU" dirty="0" smtClean="0">
                <a:solidFill>
                  <a:srgbClr val="FF0000"/>
                </a:solidFill>
              </a:rPr>
              <a:t>..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кой к дереву. Мышь услыхала </a:t>
            </a:r>
            <a:r>
              <a:rPr lang="ru-RU" dirty="0" err="1" smtClean="0">
                <a:solidFill>
                  <a:schemeClr val="accent1">
                    <a:lumMod val="75000"/>
                  </a:schemeClr>
                </a:solidFill>
              </a:rPr>
              <a:t>льв</a:t>
            </a:r>
            <a:r>
              <a:rPr lang="ru-RU" dirty="0" smtClean="0">
                <a:solidFill>
                  <a:srgbClr val="FF0000"/>
                </a:solidFill>
              </a:rPr>
              <a:t>..</a:t>
            </a:r>
            <a:r>
              <a:rPr lang="ru-RU" dirty="0" err="1" smtClean="0">
                <a:solidFill>
                  <a:schemeClr val="accent1">
                    <a:lumMod val="75000"/>
                  </a:schemeClr>
                </a:solidFill>
              </a:rPr>
              <a:t>ный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 рёв, </a:t>
            </a:r>
            <a:r>
              <a:rPr lang="ru-RU" dirty="0" err="1" smtClean="0">
                <a:solidFill>
                  <a:schemeClr val="accent1">
                    <a:lumMod val="75000"/>
                  </a:schemeClr>
                </a:solidFill>
              </a:rPr>
              <a:t>приб</a:t>
            </a:r>
            <a:r>
              <a:rPr lang="ru-RU" dirty="0" smtClean="0">
                <a:solidFill>
                  <a:srgbClr val="FF0000"/>
                </a:solidFill>
              </a:rPr>
              <a:t>..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жала, </a:t>
            </a:r>
            <a:r>
              <a:rPr lang="ru-RU" dirty="0" err="1" smtClean="0">
                <a:solidFill>
                  <a:schemeClr val="accent1">
                    <a:lumMod val="75000"/>
                  </a:schemeClr>
                </a:solidFill>
              </a:rPr>
              <a:t>перегр</a:t>
            </a:r>
            <a:r>
              <a:rPr lang="ru-RU" dirty="0" smtClean="0">
                <a:solidFill>
                  <a:srgbClr val="FF0000"/>
                </a:solidFill>
              </a:rPr>
              <a:t>..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зла вер</a:t>
            </a:r>
            <a:r>
              <a:rPr lang="ru-RU" dirty="0" smtClean="0">
                <a:solidFill>
                  <a:srgbClr val="FF0000"/>
                </a:solidFill>
              </a:rPr>
              <a:t>..</a:t>
            </a:r>
            <a:r>
              <a:rPr lang="ru-RU" dirty="0" err="1" smtClean="0">
                <a:solidFill>
                  <a:schemeClr val="accent1">
                    <a:lumMod val="75000"/>
                  </a:schemeClr>
                </a:solidFill>
              </a:rPr>
              <a:t>вку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 и сказ</a:t>
            </a:r>
            <a:r>
              <a:rPr lang="ru-RU" dirty="0" smtClean="0">
                <a:solidFill>
                  <a:srgbClr val="FF0000"/>
                </a:solidFill>
              </a:rPr>
              <a:t>..</a:t>
            </a:r>
            <a:r>
              <a:rPr lang="ru-RU" dirty="0" err="1" smtClean="0">
                <a:solidFill>
                  <a:schemeClr val="accent1">
                    <a:lumMod val="75000"/>
                  </a:schemeClr>
                </a:solidFill>
              </a:rPr>
              <a:t>ла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:</a:t>
            </a:r>
          </a:p>
          <a:p>
            <a:pPr algn="just">
              <a:buNone/>
            </a:pP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    - П</a:t>
            </a:r>
            <a:r>
              <a:rPr lang="ru-RU" dirty="0" smtClean="0">
                <a:solidFill>
                  <a:srgbClr val="FF0000"/>
                </a:solidFill>
              </a:rPr>
              <a:t>..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мнишь, ты </a:t>
            </a:r>
            <a:r>
              <a:rPr lang="ru-RU" dirty="0" err="1" smtClean="0">
                <a:solidFill>
                  <a:schemeClr val="accent1">
                    <a:lumMod val="75000"/>
                  </a:schemeClr>
                </a:solidFill>
              </a:rPr>
              <a:t>сме</a:t>
            </a:r>
            <a:r>
              <a:rPr lang="ru-RU" dirty="0" smtClean="0">
                <a:solidFill>
                  <a:srgbClr val="FF0000"/>
                </a:solidFill>
              </a:rPr>
              <a:t>..</a:t>
            </a:r>
            <a:r>
              <a:rPr lang="ru-RU" dirty="0" err="1" smtClean="0">
                <a:solidFill>
                  <a:schemeClr val="accent1">
                    <a:lumMod val="75000"/>
                  </a:schemeClr>
                </a:solidFill>
              </a:rPr>
              <a:t>лся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, не думал, чт</a:t>
            </a:r>
            <a:r>
              <a:rPr lang="ru-RU" dirty="0" smtClean="0">
                <a:solidFill>
                  <a:srgbClr val="FF0000"/>
                </a:solidFill>
              </a:rPr>
              <a:t>..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бы я </a:t>
            </a:r>
            <a:r>
              <a:rPr lang="ru-RU" dirty="0" err="1" smtClean="0">
                <a:solidFill>
                  <a:schemeClr val="accent1">
                    <a:lumMod val="75000"/>
                  </a:schemeClr>
                </a:solidFill>
              </a:rPr>
              <a:t>могл</a:t>
            </a:r>
            <a:r>
              <a:rPr lang="ru-RU" dirty="0" smtClean="0">
                <a:solidFill>
                  <a:srgbClr val="FF0000"/>
                </a:solidFill>
              </a:rPr>
              <a:t>..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 тебе добр</a:t>
            </a:r>
            <a:r>
              <a:rPr lang="ru-RU" dirty="0" smtClean="0">
                <a:solidFill>
                  <a:srgbClr val="FF0000"/>
                </a:solidFill>
              </a:rPr>
              <a:t>..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dirty="0" err="1" smtClean="0">
                <a:solidFill>
                  <a:schemeClr val="accent1">
                    <a:lumMod val="75000"/>
                  </a:schemeClr>
                </a:solidFill>
              </a:rPr>
              <a:t>сд</a:t>
            </a:r>
            <a:r>
              <a:rPr lang="ru-RU" dirty="0" smtClean="0">
                <a:solidFill>
                  <a:srgbClr val="FF0000"/>
                </a:solidFill>
              </a:rPr>
              <a:t>..</a:t>
            </a:r>
            <a:r>
              <a:rPr lang="ru-RU" dirty="0" err="1" smtClean="0">
                <a:solidFill>
                  <a:schemeClr val="accent1">
                    <a:lumMod val="75000"/>
                  </a:schemeClr>
                </a:solidFill>
              </a:rPr>
              <a:t>лать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, а теп</a:t>
            </a:r>
            <a:r>
              <a:rPr lang="ru-RU" dirty="0" smtClean="0">
                <a:solidFill>
                  <a:srgbClr val="FF0000"/>
                </a:solidFill>
              </a:rPr>
              <a:t>..</a:t>
            </a:r>
            <a:r>
              <a:rPr lang="ru-RU" dirty="0" err="1" smtClean="0">
                <a:solidFill>
                  <a:schemeClr val="accent1">
                    <a:lumMod val="75000"/>
                  </a:schemeClr>
                </a:solidFill>
              </a:rPr>
              <a:t>рь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 в</a:t>
            </a:r>
            <a:r>
              <a:rPr lang="ru-RU" dirty="0" smtClean="0">
                <a:solidFill>
                  <a:srgbClr val="FF0000"/>
                </a:solidFill>
              </a:rPr>
              <a:t>..</a:t>
            </a:r>
            <a:r>
              <a:rPr lang="ru-RU" dirty="0" err="1" smtClean="0">
                <a:solidFill>
                  <a:schemeClr val="accent1">
                    <a:lumMod val="75000"/>
                  </a:schemeClr>
                </a:solidFill>
              </a:rPr>
              <a:t>дишь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, - быв</a:t>
            </a:r>
            <a:r>
              <a:rPr lang="ru-RU" dirty="0" smtClean="0">
                <a:solidFill>
                  <a:srgbClr val="FF0000"/>
                </a:solidFill>
              </a:rPr>
              <a:t>..</a:t>
            </a:r>
            <a:r>
              <a:rPr lang="ru-RU" dirty="0" err="1" smtClean="0">
                <a:solidFill>
                  <a:schemeClr val="accent1">
                    <a:lumMod val="75000"/>
                  </a:schemeClr>
                </a:solidFill>
              </a:rPr>
              <a:t>ет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 и от </a:t>
            </a:r>
            <a:r>
              <a:rPr lang="ru-RU" dirty="0" err="1" smtClean="0">
                <a:solidFill>
                  <a:schemeClr val="accent1">
                    <a:lumMod val="75000"/>
                  </a:schemeClr>
                </a:solidFill>
              </a:rPr>
              <a:t>мыш</a:t>
            </a:r>
            <a:r>
              <a:rPr lang="ru-RU" dirty="0" smtClean="0">
                <a:solidFill>
                  <a:srgbClr val="FF0000"/>
                </a:solidFill>
              </a:rPr>
              <a:t>..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 добро.</a:t>
            </a:r>
          </a:p>
          <a:p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ru-RU" dirty="0" smtClean="0"/>
              <a:t>Побежать </a:t>
            </a:r>
          </a:p>
          <a:p>
            <a:r>
              <a:rPr lang="ru-RU" dirty="0" smtClean="0"/>
              <a:t>Проснуться </a:t>
            </a:r>
          </a:p>
          <a:p>
            <a:r>
              <a:rPr lang="ru-RU" dirty="0" smtClean="0"/>
              <a:t>Обещать </a:t>
            </a:r>
          </a:p>
          <a:p>
            <a:r>
              <a:rPr lang="ru-RU" dirty="0" smtClean="0"/>
              <a:t>Однажды </a:t>
            </a:r>
          </a:p>
          <a:p>
            <a:r>
              <a:rPr lang="ru-RU" dirty="0" smtClean="0"/>
              <a:t>Охотник </a:t>
            </a:r>
          </a:p>
          <a:p>
            <a:r>
              <a:rPr lang="ru-RU" dirty="0" smtClean="0"/>
              <a:t>Перегрызть </a:t>
            </a:r>
          </a:p>
          <a:p>
            <a:r>
              <a:rPr lang="ru-RU" dirty="0" smtClean="0"/>
              <a:t>Выполнить </a:t>
            </a:r>
          </a:p>
          <a:p>
            <a:r>
              <a:rPr lang="ru-RU" dirty="0" smtClean="0"/>
              <a:t>Верёвка 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ru-RU" dirty="0" smtClean="0"/>
              <a:t>___________________</a:t>
            </a:r>
          </a:p>
          <a:p>
            <a:r>
              <a:rPr lang="ru-RU" dirty="0" smtClean="0"/>
              <a:t>___________________</a:t>
            </a:r>
          </a:p>
          <a:p>
            <a:r>
              <a:rPr lang="ru-RU" dirty="0" smtClean="0"/>
              <a:t>___________________</a:t>
            </a:r>
          </a:p>
          <a:p>
            <a:r>
              <a:rPr lang="ru-RU" dirty="0" smtClean="0"/>
              <a:t>___________________</a:t>
            </a:r>
          </a:p>
          <a:p>
            <a:r>
              <a:rPr lang="ru-RU" dirty="0" smtClean="0"/>
              <a:t>___________________</a:t>
            </a:r>
          </a:p>
          <a:p>
            <a:r>
              <a:rPr lang="ru-RU" dirty="0" smtClean="0"/>
              <a:t>___________________</a:t>
            </a:r>
          </a:p>
          <a:p>
            <a:r>
              <a:rPr lang="ru-RU" dirty="0" smtClean="0"/>
              <a:t>___________________</a:t>
            </a:r>
          </a:p>
          <a:p>
            <a:r>
              <a:rPr lang="ru-RU" dirty="0" smtClean="0"/>
              <a:t>___________________</a:t>
            </a:r>
            <a:endParaRPr lang="ru-RU" dirty="0"/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143000"/>
          </a:xfrm>
          <a:ln>
            <a:solidFill>
              <a:schemeClr val="tx1"/>
            </a:solidFill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rtDeco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/>
          <a:lstStyle/>
          <a:p>
            <a:r>
              <a:rPr lang="ru-RU" dirty="0" smtClean="0"/>
              <a:t>Переведи слова:  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ln>
            <a:solidFill>
              <a:schemeClr val="tx1"/>
            </a:solidFill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softRound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ru-RU" smtClean="0">
                <a:solidFill>
                  <a:schemeClr val="bg1"/>
                </a:solidFill>
              </a:rPr>
              <a:t>Напиши </a:t>
            </a:r>
            <a:r>
              <a:rPr lang="ru-RU" dirty="0" smtClean="0">
                <a:solidFill>
                  <a:schemeClr val="bg1"/>
                </a:solidFill>
              </a:rPr>
              <a:t>изложение по вопросам: 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38609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742950" indent="-742950">
              <a:buNone/>
            </a:pPr>
            <a:r>
              <a:rPr lang="ru-RU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sym typeface="Wingdings 2"/>
              </a:rPr>
              <a:t>1. Что делал лев? </a:t>
            </a:r>
          </a:p>
          <a:p>
            <a:pPr marL="742950" indent="-742950">
              <a:buNone/>
            </a:pPr>
            <a:r>
              <a:rPr lang="ru-RU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sym typeface="Wingdings 2"/>
              </a:rPr>
              <a:t>2. Как он проснулся? </a:t>
            </a:r>
          </a:p>
          <a:p>
            <a:pPr marL="742950" indent="-742950">
              <a:buNone/>
            </a:pPr>
            <a:r>
              <a:rPr lang="ru-RU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sym typeface="Wingdings 2"/>
              </a:rPr>
              <a:t>3. Что сделал лев? </a:t>
            </a:r>
          </a:p>
          <a:p>
            <a:pPr marL="742950" indent="-742950">
              <a:buNone/>
            </a:pPr>
            <a:r>
              <a:rPr lang="ru-RU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sym typeface="Wingdings 2"/>
              </a:rPr>
              <a:t>4. О чём просила мышка?</a:t>
            </a:r>
          </a:p>
          <a:p>
            <a:pPr marL="742950" indent="-742950">
              <a:buNone/>
            </a:pPr>
            <a:r>
              <a:rPr lang="ru-RU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sym typeface="Wingdings 2"/>
              </a:rPr>
              <a:t>5. Что она ему обещала? </a:t>
            </a:r>
          </a:p>
          <a:p>
            <a:pPr marL="742950" indent="-742950">
              <a:buNone/>
            </a:pPr>
            <a:r>
              <a:rPr lang="ru-RU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sym typeface="Wingdings 2"/>
              </a:rPr>
              <a:t>6. Как поступил лев? </a:t>
            </a:r>
          </a:p>
          <a:p>
            <a:pPr marL="742950" indent="-742950">
              <a:buNone/>
            </a:pPr>
            <a:r>
              <a:rPr lang="ru-RU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sym typeface="Wingdings 2"/>
              </a:rPr>
              <a:t>7. Что с ним однажды случилось?</a:t>
            </a:r>
          </a:p>
          <a:p>
            <a:pPr marL="742950" indent="-742950">
              <a:buNone/>
            </a:pPr>
            <a:r>
              <a:rPr lang="ru-RU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sym typeface="Wingdings 2"/>
              </a:rPr>
              <a:t>8. Кто и как спас льва? </a:t>
            </a:r>
          </a:p>
          <a:p>
            <a:pPr marL="742950" indent="-742950">
              <a:buNone/>
            </a:pPr>
            <a:r>
              <a:rPr lang="ru-RU" sz="36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sym typeface="Wingdings 2"/>
              </a:rPr>
              <a:t>                              </a:t>
            </a:r>
            <a:r>
              <a:rPr lang="ru-RU" sz="36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   </a:t>
            </a:r>
            <a:endParaRPr lang="ru-RU" sz="36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 smtClean="0"/>
              <a:t>Презентацию подготовила:</a:t>
            </a:r>
            <a:endParaRPr lang="ru-RU" dirty="0"/>
          </a:p>
        </p:txBody>
      </p:sp>
      <p:pic>
        <p:nvPicPr>
          <p:cNvPr id="5" name="Рисунок 4" descr="small_molodec.jpg.jpg"/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t="11735" b="11735"/>
          <a:stretch>
            <a:fillRect/>
          </a:stretch>
        </p:blipFill>
        <p:spPr/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pPr algn="ctr"/>
            <a:endParaRPr lang="ru-RU" dirty="0" smtClean="0"/>
          </a:p>
          <a:p>
            <a:pPr algn="ctr"/>
            <a:r>
              <a:rPr lang="cs-CZ" sz="1800" dirty="0" smtClean="0"/>
              <a:t>Mgr. Anna Kuznetsova </a:t>
            </a:r>
            <a:endParaRPr lang="ru-RU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119</TotalTime>
  <Words>434</Words>
  <PresentationFormat>Экран (4:3)</PresentationFormat>
  <Paragraphs>66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Office Theme</vt:lpstr>
      <vt:lpstr>Сказка  Льва Николаевича Толстого </vt:lpstr>
      <vt:lpstr> Лев и мышь  </vt:lpstr>
      <vt:lpstr>Отгадай загадку: </vt:lpstr>
      <vt:lpstr> </vt:lpstr>
      <vt:lpstr>Отгадай загадку: </vt:lpstr>
      <vt:lpstr>Слайд 6</vt:lpstr>
      <vt:lpstr>Прочитай и переведи:</vt:lpstr>
      <vt:lpstr>Ответь на вопросы:   </vt:lpstr>
      <vt:lpstr>Вставь пропущенные буквы:  </vt:lpstr>
      <vt:lpstr>Переведи слова:   </vt:lpstr>
      <vt:lpstr>Напиши изложение по вопросам: </vt:lpstr>
      <vt:lpstr>Презентацию подготовила: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Лев и мышка </dc:title>
  <cp:lastModifiedBy>Admin</cp:lastModifiedBy>
  <cp:revision>14</cp:revision>
  <dcterms:modified xsi:type="dcterms:W3CDTF">2011-12-27T21:24:01Z</dcterms:modified>
</cp:coreProperties>
</file>