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4" r:id="rId14"/>
    <p:sldId id="275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6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37D3-2AD3-4021-AF6B-D6019B8DDA84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F09B5C5-F20D-4AFA-B299-52836010BC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37D3-2AD3-4021-AF6B-D6019B8DDA84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F09B5C5-F20D-4AFA-B299-52836010BC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37D3-2AD3-4021-AF6B-D6019B8DDA84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9B5C5-F20D-4AFA-B299-52836010BCA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37D3-2AD3-4021-AF6B-D6019B8DDA84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9B5C5-F20D-4AFA-B299-52836010BC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37D3-2AD3-4021-AF6B-D6019B8DDA84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F09B5C5-F20D-4AFA-B299-52836010BCA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37D3-2AD3-4021-AF6B-D6019B8DDA84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9B5C5-F20D-4AFA-B299-52836010BC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37D3-2AD3-4021-AF6B-D6019B8DDA84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9B5C5-F20D-4AFA-B299-52836010BC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37D3-2AD3-4021-AF6B-D6019B8DDA84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9B5C5-F20D-4AFA-B299-52836010BC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37D3-2AD3-4021-AF6B-D6019B8DDA84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9B5C5-F20D-4AFA-B299-52836010BCA2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37D3-2AD3-4021-AF6B-D6019B8DDA84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9B5C5-F20D-4AFA-B299-52836010BC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37D3-2AD3-4021-AF6B-D6019B8DDA84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9B5C5-F20D-4AFA-B299-52836010BC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E1337D3-2AD3-4021-AF6B-D6019B8DDA84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F09B5C5-F20D-4AFA-B299-52836010BCA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video" Target="file:///C:\Users\Nickysek\Videos\Edith%20Piaf%20%20%20Non,%20Je%20ne%20regrette%20rien.mp4" TargetMode="External"/><Relationship Id="rId7" Type="http://schemas.openxmlformats.org/officeDocument/2006/relationships/image" Target="../media/image39.png"/><Relationship Id="rId2" Type="http://schemas.openxmlformats.org/officeDocument/2006/relationships/audio" Target="file:///C:\Users\Nickysek\Videos\Je%20l'aime%20&#224;%20mourir%20%20%20Francis%20Cabrel%20LIVE.mp3" TargetMode="External"/><Relationship Id="rId1" Type="http://schemas.openxmlformats.org/officeDocument/2006/relationships/audio" Target="file:///C:\Users\Nickysek\Desktop\Lara%20Fabian%20%20%20Je%20suis%20Malade%20(enable%20cc%20french%20for%20lyrics).mp3" TargetMode="Externa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Nickysek\Desktop\Nouvelle%20pub%20OREO%2028%20sec.wmv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JŠ\CO VAS NAPADNE KDYZ SE REKNE FRANCIE\tour-eiff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332656"/>
            <a:ext cx="3923928" cy="4608512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Proč se učíme francouzsky? </a:t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i="1" dirty="0" err="1" smtClean="0">
                <a:solidFill>
                  <a:schemeClr val="tx1"/>
                </a:solidFill>
              </a:rPr>
              <a:t>Pourquoi</a:t>
            </a:r>
            <a:r>
              <a:rPr lang="cs-CZ" i="1" dirty="0" smtClean="0">
                <a:solidFill>
                  <a:schemeClr val="tx1"/>
                </a:solidFill>
              </a:rPr>
              <a:t> </a:t>
            </a:r>
            <a:r>
              <a:rPr lang="cs-CZ" i="1" dirty="0" err="1" smtClean="0">
                <a:solidFill>
                  <a:schemeClr val="tx1"/>
                </a:solidFill>
              </a:rPr>
              <a:t>apprenons</a:t>
            </a:r>
            <a:r>
              <a:rPr lang="cs-CZ" i="1" dirty="0" smtClean="0">
                <a:solidFill>
                  <a:schemeClr val="tx1"/>
                </a:solidFill>
              </a:rPr>
              <a:t>-</a:t>
            </a:r>
            <a:r>
              <a:rPr lang="cs-CZ" i="1" dirty="0" err="1" smtClean="0">
                <a:solidFill>
                  <a:schemeClr val="tx1"/>
                </a:solidFill>
              </a:rPr>
              <a:t>nous</a:t>
            </a:r>
            <a:r>
              <a:rPr lang="cs-CZ" i="1" dirty="0" smtClean="0">
                <a:solidFill>
                  <a:schemeClr val="tx1"/>
                </a:solidFill>
              </a:rPr>
              <a:t> </a:t>
            </a:r>
            <a:r>
              <a:rPr lang="cs-CZ" i="1" dirty="0" err="1" smtClean="0">
                <a:solidFill>
                  <a:schemeClr val="tx1"/>
                </a:solidFill>
              </a:rPr>
              <a:t>le</a:t>
            </a:r>
            <a:r>
              <a:rPr lang="cs-CZ" i="1" dirty="0" smtClean="0">
                <a:solidFill>
                  <a:schemeClr val="tx1"/>
                </a:solidFill>
              </a:rPr>
              <a:t> </a:t>
            </a:r>
            <a:r>
              <a:rPr lang="cs-CZ" i="1" dirty="0" err="1" smtClean="0">
                <a:solidFill>
                  <a:schemeClr val="tx1"/>
                </a:solidFill>
              </a:rPr>
              <a:t>francais</a:t>
            </a:r>
            <a:r>
              <a:rPr lang="cs-CZ" i="1" dirty="0" smtClean="0">
                <a:solidFill>
                  <a:schemeClr val="tx1"/>
                </a:solidFill>
              </a:rPr>
              <a:t>?</a:t>
            </a:r>
            <a:endParaRPr lang="cs-CZ" i="1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3501008"/>
            <a:ext cx="7406640" cy="1752600"/>
          </a:xfrm>
        </p:spPr>
        <p:txBody>
          <a:bodyPr/>
          <a:lstStyle/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76256" y="332656"/>
            <a:ext cx="20158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err="1" smtClean="0"/>
              <a:t>Cieciotková</a:t>
            </a:r>
            <a:r>
              <a:rPr lang="cs-CZ" i="1" dirty="0" smtClean="0"/>
              <a:t> </a:t>
            </a:r>
            <a:r>
              <a:rPr lang="cs-CZ" i="1" dirty="0" err="1" smtClean="0"/>
              <a:t>Nicola</a:t>
            </a:r>
            <a:r>
              <a:rPr lang="cs-CZ" i="1" dirty="0" smtClean="0"/>
              <a:t> 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339752" y="2708920"/>
            <a:ext cx="6804248" cy="4149080"/>
          </a:xfrm>
        </p:spPr>
        <p:txBody>
          <a:bodyPr>
            <a:normAutofit/>
          </a:bodyPr>
          <a:lstStyle/>
          <a:p>
            <a:r>
              <a:rPr lang="cs-CZ" dirty="0" smtClean="0"/>
              <a:t>Co vás napadne jako první,když se řekne </a:t>
            </a:r>
            <a:r>
              <a:rPr lang="cs-CZ" dirty="0" err="1" smtClean="0"/>
              <a:t>francie</a:t>
            </a:r>
            <a:r>
              <a:rPr lang="cs-CZ" dirty="0" smtClean="0"/>
              <a:t>? 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i="1" dirty="0" smtClean="0"/>
              <a:t>A </a:t>
            </a:r>
            <a:r>
              <a:rPr lang="cs-CZ" i="1" dirty="0" err="1" smtClean="0"/>
              <a:t>quoi</a:t>
            </a:r>
            <a:r>
              <a:rPr lang="cs-CZ" i="1" dirty="0" smtClean="0"/>
              <a:t> </a:t>
            </a:r>
            <a:r>
              <a:rPr lang="cs-CZ" i="1" dirty="0" err="1" smtClean="0"/>
              <a:t>pensez</a:t>
            </a:r>
            <a:r>
              <a:rPr lang="cs-CZ" i="1" dirty="0" smtClean="0"/>
              <a:t>-vous </a:t>
            </a:r>
            <a:r>
              <a:rPr lang="cs-CZ" i="1" dirty="0" err="1" smtClean="0"/>
              <a:t>quand</a:t>
            </a:r>
            <a:r>
              <a:rPr lang="cs-CZ" i="1" dirty="0" smtClean="0"/>
              <a:t> on </a:t>
            </a:r>
            <a:r>
              <a:rPr lang="cs-CZ" i="1" dirty="0" err="1" smtClean="0"/>
              <a:t>dit</a:t>
            </a:r>
            <a:r>
              <a:rPr lang="cs-CZ" i="1" dirty="0" smtClean="0"/>
              <a:t> la </a:t>
            </a:r>
            <a:r>
              <a:rPr lang="cs-CZ" i="1" dirty="0" err="1" smtClean="0"/>
              <a:t>france</a:t>
            </a:r>
            <a:r>
              <a:rPr lang="cs-CZ" i="1" dirty="0" smtClean="0"/>
              <a:t>?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D:\JŠ\CO VAS NAPADNE KDYZ SE REKNE FRANCIE\images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076056" y="3933056"/>
            <a:ext cx="3707904" cy="24674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D:\JŠ\CO VAS NAPADNE KDYZ SE REKNE FRANCIE\8930289-personnage-de-dessin-anime-de-grenouille-happ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6"/>
            <a:ext cx="3719095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D:\JŠ\CO VAS NAPADNE KDYZ SE REKNE FRANCIE\cuisses-de-grenouilles-aux-fines-herbes-9546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620688"/>
            <a:ext cx="3713989" cy="2785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Šipka doprava 6"/>
          <p:cNvSpPr/>
          <p:nvPr/>
        </p:nvSpPr>
        <p:spPr>
          <a:xfrm>
            <a:off x="3995936" y="1700808"/>
            <a:ext cx="978408" cy="484632"/>
          </a:xfrm>
          <a:prstGeom prst="right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3789040"/>
            <a:ext cx="3810000" cy="2695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Šipka doprava 9"/>
          <p:cNvSpPr/>
          <p:nvPr/>
        </p:nvSpPr>
        <p:spPr>
          <a:xfrm>
            <a:off x="3995936" y="5013176"/>
            <a:ext cx="978408" cy="484632"/>
          </a:xfrm>
          <a:prstGeom prst="right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Nadpis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Oh</a:t>
            </a:r>
            <a:r>
              <a:rPr lang="cs-CZ" dirty="0" smtClean="0"/>
              <a:t> la </a:t>
            </a:r>
            <a:r>
              <a:rPr lang="cs-CZ" dirty="0" err="1" smtClean="0"/>
              <a:t>la</a:t>
            </a:r>
            <a:r>
              <a:rPr lang="cs-CZ" dirty="0" smtClean="0"/>
              <a:t>, Typický </a:t>
            </a:r>
            <a:r>
              <a:rPr lang="cs-CZ" dirty="0" err="1" smtClean="0"/>
              <a:t>francouz</a:t>
            </a:r>
            <a:r>
              <a:rPr lang="cs-CZ" dirty="0" smtClean="0"/>
              <a:t> ??? </a:t>
            </a:r>
            <a:r>
              <a:rPr lang="cs-CZ" dirty="0" smtClean="0">
                <a:sym typeface="Wingdings" pitchFamily="2" charset="2"/>
              </a:rPr>
              <a:t>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0" y="1484784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708920"/>
            <a:ext cx="238125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D:\JŠ\CO VAS NAPADNE KDYZ SE REKNE FRANCIE\VEN24eddf_42_162498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4941168"/>
            <a:ext cx="2382182" cy="151216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80474" y="2204864"/>
            <a:ext cx="8963525" cy="2376264"/>
          </a:xfrm>
        </p:spPr>
        <p:txBody>
          <a:bodyPr>
            <a:normAutofit/>
          </a:bodyPr>
          <a:lstStyle/>
          <a:p>
            <a:r>
              <a:rPr lang="cs-CZ" dirty="0" smtClean="0"/>
              <a:t>Ale </a:t>
            </a:r>
            <a:r>
              <a:rPr lang="cs-CZ" dirty="0" err="1" smtClean="0"/>
              <a:t>francie</a:t>
            </a:r>
            <a:r>
              <a:rPr lang="cs-CZ" dirty="0" smtClean="0"/>
              <a:t> není jen to!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i="1" dirty="0" err="1" smtClean="0"/>
              <a:t>Mais</a:t>
            </a:r>
            <a:r>
              <a:rPr lang="cs-CZ" i="1" dirty="0" smtClean="0"/>
              <a:t> la </a:t>
            </a:r>
            <a:r>
              <a:rPr lang="cs-CZ" i="1" dirty="0" err="1" smtClean="0"/>
              <a:t>france</a:t>
            </a:r>
            <a:r>
              <a:rPr lang="cs-CZ" i="1" dirty="0" smtClean="0"/>
              <a:t> </a:t>
            </a:r>
            <a:r>
              <a:rPr lang="cs-CZ" i="1" dirty="0" err="1" smtClean="0"/>
              <a:t>veut</a:t>
            </a:r>
            <a:r>
              <a:rPr lang="cs-CZ" i="1" dirty="0" smtClean="0"/>
              <a:t> </a:t>
            </a:r>
            <a:r>
              <a:rPr lang="cs-CZ" i="1" dirty="0" err="1" smtClean="0"/>
              <a:t>dire</a:t>
            </a:r>
            <a:r>
              <a:rPr lang="cs-CZ" i="1" dirty="0" smtClean="0"/>
              <a:t> plus de </a:t>
            </a:r>
            <a:r>
              <a:rPr lang="cs-CZ" i="1" dirty="0" err="1" smtClean="0"/>
              <a:t>choses</a:t>
            </a:r>
            <a:r>
              <a:rPr lang="cs-CZ" i="1" dirty="0" smtClean="0"/>
              <a:t>!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Francie je dobré jídlo!</a:t>
            </a:r>
            <a:endParaRPr lang="cs-CZ" dirty="0"/>
          </a:p>
        </p:txBody>
      </p:sp>
      <p:pic>
        <p:nvPicPr>
          <p:cNvPr id="4098" name="Picture 2" descr="D:\JŠ\jidlo\crep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84784"/>
            <a:ext cx="3384376" cy="27498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D:\JŠ\jidlo\prod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2780928"/>
            <a:ext cx="3429000" cy="2571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D:\JŠ\jidlo\connaissez-vous-les-specialites-regionales_illustration_test_connaissanc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8475" y="1484784"/>
            <a:ext cx="3565525" cy="2716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1" name="Picture 5" descr="D:\JŠ\jidlo\b6866a7e-5ef5-42d3-814d-1e3e4c62aacb_Choucrout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4221088"/>
            <a:ext cx="3555929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4348585"/>
            <a:ext cx="3173790" cy="25094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ovéPole 10"/>
          <p:cNvSpPr txBox="1"/>
          <p:nvPr/>
        </p:nvSpPr>
        <p:spPr>
          <a:xfrm>
            <a:off x="3707904" y="1124744"/>
            <a:ext cx="21602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/>
              <a:t>La France, c´</a:t>
            </a:r>
            <a:r>
              <a:rPr lang="cs-CZ" sz="3200" b="1" i="1" dirty="0" err="1" smtClean="0"/>
              <a:t>est</a:t>
            </a:r>
            <a:r>
              <a:rPr lang="cs-CZ" sz="3200" b="1" i="1" dirty="0" smtClean="0"/>
              <a:t> de </a:t>
            </a:r>
            <a:r>
              <a:rPr lang="cs-CZ" sz="3200" b="1" i="1" dirty="0" err="1" smtClean="0"/>
              <a:t>bons</a:t>
            </a:r>
            <a:r>
              <a:rPr lang="cs-CZ" sz="3200" b="1" i="1" dirty="0" smtClean="0"/>
              <a:t> </a:t>
            </a:r>
            <a:r>
              <a:rPr lang="cs-CZ" sz="3200" b="1" i="1" dirty="0" err="1" smtClean="0"/>
              <a:t>plats</a:t>
            </a:r>
            <a:r>
              <a:rPr lang="cs-CZ" sz="3200" b="1" i="1" dirty="0" smtClean="0"/>
              <a:t>!</a:t>
            </a:r>
            <a:endParaRPr lang="cs-CZ" sz="3200" b="1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D:\JŠ\zakusky cukrovinky\1444996-img-makronky-jidlo-vareni-recepty-franc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96752"/>
            <a:ext cx="4874747" cy="32348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vynikající dortíčky a zákusky</a:t>
            </a:r>
            <a:endParaRPr lang="cs-CZ" dirty="0"/>
          </a:p>
        </p:txBody>
      </p:sp>
      <p:pic>
        <p:nvPicPr>
          <p:cNvPr id="5125" name="Picture 5" descr="D:\JŠ\zakusky cukrovinky\french_petits_fours_pastries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3619039"/>
            <a:ext cx="6305178" cy="32389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7" name="Picture 7" descr="D:\JŠ\zakusky cukrovinky\9ea422_f3939281620d2e723b3c944afbacd935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1196752"/>
            <a:ext cx="3357612" cy="2230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ovéPole 9"/>
          <p:cNvSpPr txBox="1"/>
          <p:nvPr/>
        </p:nvSpPr>
        <p:spPr>
          <a:xfrm>
            <a:off x="395536" y="4941168"/>
            <a:ext cx="30585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/>
              <a:t>De </a:t>
            </a:r>
            <a:r>
              <a:rPr lang="cs-CZ" sz="3200" b="1" i="1" dirty="0" err="1" smtClean="0"/>
              <a:t>petits</a:t>
            </a:r>
            <a:r>
              <a:rPr lang="cs-CZ" sz="3200" b="1" i="1" dirty="0" smtClean="0"/>
              <a:t> </a:t>
            </a:r>
            <a:r>
              <a:rPr lang="cs-CZ" sz="3200" b="1" i="1" dirty="0" err="1" smtClean="0"/>
              <a:t>gâteaux</a:t>
            </a:r>
            <a:r>
              <a:rPr lang="cs-CZ" sz="3200" b="1" i="1" dirty="0" smtClean="0"/>
              <a:t> </a:t>
            </a:r>
            <a:r>
              <a:rPr lang="cs-CZ" sz="3200" b="1" i="1" dirty="0" err="1" smtClean="0"/>
              <a:t>succulents</a:t>
            </a:r>
            <a:r>
              <a:rPr lang="cs-CZ" sz="3200" b="1" i="1" dirty="0"/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Francie má i své pivo! </a:t>
            </a:r>
            <a:endParaRPr lang="cs-CZ" dirty="0"/>
          </a:p>
        </p:txBody>
      </p:sp>
      <p:pic>
        <p:nvPicPr>
          <p:cNvPr id="6148" name="Picture 4" descr="D:\JŠ\pivo\biere-traditionnelle-kronenbour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340768"/>
            <a:ext cx="3930614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9" name="Picture 5" descr="D:\JŠ\pivo\article_360_1664_TourEiffel_Abribus_bi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05425" y="836712"/>
            <a:ext cx="3838575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6" name="Picture 2" descr="D:\JŠ\pivo\Pe_lican_La_grande_bie_re_franc_aise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3721591"/>
            <a:ext cx="2222004" cy="31364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Obdélník 8"/>
          <p:cNvSpPr/>
          <p:nvPr/>
        </p:nvSpPr>
        <p:spPr>
          <a:xfrm>
            <a:off x="1115616" y="4509120"/>
            <a:ext cx="228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cs-CZ" sz="3600" i="1" dirty="0">
                <a:solidFill>
                  <a:prstClr val="black"/>
                </a:solidFill>
                <a:latin typeface="Franklin Gothic Medium"/>
              </a:rPr>
              <a:t>La France a </a:t>
            </a:r>
            <a:r>
              <a:rPr lang="cs-CZ" sz="3600" i="1" dirty="0" err="1">
                <a:solidFill>
                  <a:prstClr val="black"/>
                </a:solidFill>
                <a:latin typeface="Franklin Gothic Medium"/>
              </a:rPr>
              <a:t>aussi</a:t>
            </a:r>
            <a:r>
              <a:rPr lang="cs-CZ" sz="3600" i="1" dirty="0">
                <a:solidFill>
                  <a:prstClr val="black"/>
                </a:solidFill>
                <a:latin typeface="Franklin Gothic Medium"/>
              </a:rPr>
              <a:t> </a:t>
            </a:r>
            <a:r>
              <a:rPr lang="cs-CZ" sz="3600" i="1" dirty="0" err="1">
                <a:solidFill>
                  <a:prstClr val="black"/>
                </a:solidFill>
                <a:latin typeface="Franklin Gothic Medium"/>
              </a:rPr>
              <a:t>sa</a:t>
            </a:r>
            <a:r>
              <a:rPr lang="cs-CZ" sz="3600" i="1" dirty="0">
                <a:solidFill>
                  <a:prstClr val="black"/>
                </a:solidFill>
                <a:latin typeface="Franklin Gothic Medium"/>
              </a:rPr>
              <a:t> </a:t>
            </a:r>
            <a:r>
              <a:rPr lang="cs-CZ" sz="3600" i="1" dirty="0" err="1">
                <a:solidFill>
                  <a:prstClr val="black"/>
                </a:solidFill>
                <a:latin typeface="Franklin Gothic Medium"/>
              </a:rPr>
              <a:t>bière</a:t>
            </a:r>
            <a:r>
              <a:rPr lang="cs-CZ" sz="3600" i="1" dirty="0">
                <a:solidFill>
                  <a:prstClr val="black"/>
                </a:solidFill>
                <a:latin typeface="Franklin Gothic Medium"/>
              </a:rPr>
              <a:t>!</a:t>
            </a:r>
            <a:endParaRPr lang="cs-CZ" sz="3600" i="1" dirty="0">
              <a:solidFill>
                <a:prstClr val="black"/>
              </a:solidFill>
              <a:latin typeface="Franklin Gothic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839200" cy="1099592"/>
          </a:xfrm>
        </p:spPr>
        <p:txBody>
          <a:bodyPr>
            <a:normAutofit/>
          </a:bodyPr>
          <a:lstStyle/>
          <a:p>
            <a:r>
              <a:rPr lang="cs-CZ" dirty="0" smtClean="0"/>
              <a:t>A mnoho značek módy a kosmetiky? </a:t>
            </a:r>
            <a:endParaRPr lang="cs-CZ" dirty="0"/>
          </a:p>
        </p:txBody>
      </p:sp>
      <p:pic>
        <p:nvPicPr>
          <p:cNvPr id="7170" name="Picture 2" descr="D:\JŠ\312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1340768"/>
            <a:ext cx="3517850" cy="3517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556792"/>
            <a:ext cx="2497782" cy="1129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924944"/>
            <a:ext cx="2450251" cy="362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501008"/>
            <a:ext cx="2034512" cy="1440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1484784"/>
            <a:ext cx="1662113" cy="685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72134" y="2420888"/>
            <a:ext cx="2471866" cy="491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48264" y="3140968"/>
            <a:ext cx="1806807" cy="7720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4048" y="4869160"/>
            <a:ext cx="3840251" cy="6589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27584" y="5085184"/>
            <a:ext cx="1795528" cy="14378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80" name="Picture 1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699792" y="4941168"/>
            <a:ext cx="1647626" cy="16476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860032" y="5705872"/>
            <a:ext cx="1648524" cy="11521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8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co automobilové značky? </a:t>
            </a:r>
            <a:endParaRPr lang="cs-CZ" dirty="0"/>
          </a:p>
        </p:txBody>
      </p:sp>
      <p:pic>
        <p:nvPicPr>
          <p:cNvPr id="8194" name="Picture 2" descr="D:\JŠ\peugeot-citroen-renault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48880"/>
            <a:ext cx="9144000" cy="24678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také slavní herci!!!!! </a:t>
            </a:r>
            <a:endParaRPr lang="cs-CZ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1" y="1412777"/>
            <a:ext cx="4341351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ovéPole 5"/>
          <p:cNvSpPr txBox="1"/>
          <p:nvPr/>
        </p:nvSpPr>
        <p:spPr>
          <a:xfrm>
            <a:off x="539552" y="5373216"/>
            <a:ext cx="2885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/>
              <a:t>Gérard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Depardieu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83968" y="6334780"/>
            <a:ext cx="17654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Jean </a:t>
            </a:r>
            <a:r>
              <a:rPr lang="cs-CZ" sz="2800" b="1" dirty="0" err="1" smtClean="0"/>
              <a:t>Reno</a:t>
            </a:r>
            <a:endParaRPr lang="cs-CZ" sz="2800" b="1" dirty="0"/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1268760"/>
            <a:ext cx="2627784" cy="4171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ovéPole 9"/>
          <p:cNvSpPr txBox="1"/>
          <p:nvPr/>
        </p:nvSpPr>
        <p:spPr>
          <a:xfrm>
            <a:off x="6677684" y="5805264"/>
            <a:ext cx="2466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Louis de </a:t>
            </a:r>
            <a:r>
              <a:rPr lang="cs-CZ" sz="2800" b="1" dirty="0" err="1" smtClean="0"/>
              <a:t>Funès</a:t>
            </a:r>
            <a:endParaRPr lang="cs-CZ" sz="2800" b="1" dirty="0"/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4005064"/>
            <a:ext cx="2466975" cy="184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Zpěváci a zpěvačky!</a:t>
            </a:r>
            <a:endParaRPr lang="cs-CZ" dirty="0"/>
          </a:p>
        </p:txBody>
      </p:sp>
      <p:pic>
        <p:nvPicPr>
          <p:cNvPr id="4" name="Lara Fabian   Je suis Malade (enable cc french for lyrics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27584" y="1628800"/>
            <a:ext cx="1512168" cy="151216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23529" y="3356992"/>
            <a:ext cx="22322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Lara</a:t>
            </a:r>
            <a:r>
              <a:rPr lang="cs-CZ" sz="2400" b="1" dirty="0" smtClean="0"/>
              <a:t> Fabian- Je </a:t>
            </a:r>
            <a:r>
              <a:rPr lang="cs-CZ" sz="2400" b="1" dirty="0" err="1" smtClean="0"/>
              <a:t>suis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malade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47864" y="4149080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Edith</a:t>
            </a:r>
            <a:r>
              <a:rPr lang="cs-CZ" sz="2400" b="1" dirty="0"/>
              <a:t> </a:t>
            </a:r>
            <a:r>
              <a:rPr lang="cs-CZ" sz="2400" b="1" dirty="0" smtClean="0"/>
              <a:t>Piaf – Non, je ne </a:t>
            </a:r>
            <a:r>
              <a:rPr lang="cs-CZ" sz="2400" b="1" dirty="0" err="1" smtClean="0"/>
              <a:t>regrette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rien</a:t>
            </a:r>
            <a:endParaRPr lang="cs-CZ" sz="2400" b="1" dirty="0"/>
          </a:p>
        </p:txBody>
      </p:sp>
      <p:pic>
        <p:nvPicPr>
          <p:cNvPr id="8" name="Je l'aime à mourir   Francis Cabrel LIVE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6588224" y="3501008"/>
            <a:ext cx="1656184" cy="1656184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6444208" y="5229200"/>
            <a:ext cx="2232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Francis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Cabrel</a:t>
            </a:r>
            <a:r>
              <a:rPr lang="cs-CZ" sz="2400" b="1" dirty="0" smtClean="0"/>
              <a:t>- Je l´</a:t>
            </a:r>
            <a:r>
              <a:rPr lang="cs-CZ" sz="2400" b="1" dirty="0" err="1" smtClean="0"/>
              <a:t>aime</a:t>
            </a:r>
            <a:r>
              <a:rPr lang="cs-CZ" sz="2400" b="1" dirty="0" smtClean="0"/>
              <a:t> à </a:t>
            </a:r>
            <a:r>
              <a:rPr lang="cs-CZ" sz="2400" b="1" dirty="0" err="1" smtClean="0"/>
              <a:t>mourir</a:t>
            </a:r>
            <a:endParaRPr lang="cs-CZ" sz="2400" b="1" dirty="0"/>
          </a:p>
        </p:txBody>
      </p:sp>
      <p:pic>
        <p:nvPicPr>
          <p:cNvPr id="11" name="Edith Piaf   Non, Je ne regrette rien.mp4">
            <a:hlinkClick r:id="" action="ppaction://media"/>
          </p:cNvPr>
          <p:cNvPicPr>
            <a:picLocks noRot="1" noChangeAspect="1"/>
          </p:cNvPicPr>
          <p:nvPr>
            <a:videoFile r:link="rId3"/>
          </p:nvPr>
        </p:nvPicPr>
        <p:blipFill>
          <a:blip r:embed="rId7" cstate="print"/>
          <a:stretch>
            <a:fillRect/>
          </a:stretch>
        </p:blipFill>
        <p:spPr>
          <a:xfrm>
            <a:off x="3491880" y="2276872"/>
            <a:ext cx="1956048" cy="14670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30438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9858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4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5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>
                <p:cTn id="4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video>
          </p:childTnLst>
        </p:cTn>
      </p:par>
    </p:tnLst>
    <p:bldLst>
      <p:bldP spid="5" grpId="0"/>
      <p:bldP spid="7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94400" y="1844824"/>
            <a:ext cx="7498080" cy="2650306"/>
          </a:xfrm>
        </p:spPr>
        <p:txBody>
          <a:bodyPr>
            <a:normAutofit/>
          </a:bodyPr>
          <a:lstStyle/>
          <a:p>
            <a:r>
              <a:rPr lang="cs-CZ" dirty="0" smtClean="0"/>
              <a:t>A CO NĚJAKÁ FRANCOUZSKÁ REKLAMA? </a:t>
            </a:r>
            <a:br>
              <a:rPr lang="cs-CZ" dirty="0" smtClean="0"/>
            </a:br>
            <a:r>
              <a:rPr lang="cs-CZ" i="1" dirty="0" smtClean="0"/>
              <a:t>ET QU´EST-CE QU´UNE PUBLICITÉ FRANCAISE?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Nouvelle pub OREO 28 sec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15875" y="981075"/>
            <a:ext cx="9159875" cy="51482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Francie má hory, moře, hrady i zámky ! </a:t>
            </a:r>
            <a:endParaRPr lang="cs-CZ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96752"/>
            <a:ext cx="3672408" cy="2432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1268760"/>
            <a:ext cx="3835811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645024"/>
            <a:ext cx="4128120" cy="2386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789040"/>
            <a:ext cx="3784204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ovéPole 8"/>
          <p:cNvSpPr txBox="1"/>
          <p:nvPr/>
        </p:nvSpPr>
        <p:spPr>
          <a:xfrm>
            <a:off x="611560" y="6396335"/>
            <a:ext cx="80838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/>
              <a:t>La France a des </a:t>
            </a:r>
            <a:r>
              <a:rPr lang="cs-CZ" sz="2400" b="1" i="1" dirty="0" err="1" smtClean="0"/>
              <a:t>montagnes</a:t>
            </a:r>
            <a:r>
              <a:rPr lang="cs-CZ" sz="2400" b="1" i="1" dirty="0" smtClean="0"/>
              <a:t>, des </a:t>
            </a:r>
            <a:r>
              <a:rPr lang="cs-CZ" sz="2400" b="1" i="1" dirty="0" err="1" smtClean="0"/>
              <a:t>mers</a:t>
            </a:r>
            <a:r>
              <a:rPr lang="cs-CZ" sz="2400" b="1" i="1" dirty="0" smtClean="0"/>
              <a:t>, </a:t>
            </a:r>
            <a:r>
              <a:rPr lang="cs-CZ" sz="2400" b="1" i="1" dirty="0" err="1" smtClean="0"/>
              <a:t>même</a:t>
            </a:r>
            <a:r>
              <a:rPr lang="cs-CZ" sz="2400" b="1" i="1" dirty="0" smtClean="0"/>
              <a:t> des </a:t>
            </a:r>
            <a:r>
              <a:rPr lang="cs-CZ" sz="2400" b="1" i="1" dirty="0" err="1" smtClean="0"/>
              <a:t>châteaux</a:t>
            </a:r>
            <a:r>
              <a:rPr lang="cs-CZ" sz="2400" b="1" i="1" dirty="0" smtClean="0"/>
              <a:t>! </a:t>
            </a:r>
            <a:endParaRPr lang="cs-CZ" sz="2400" b="1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hlavně typickou architekturu!!!</a:t>
            </a:r>
            <a:endParaRPr lang="cs-CZ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752"/>
            <a:ext cx="3851920" cy="28889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268760"/>
            <a:ext cx="3741681" cy="2810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4478605"/>
            <a:ext cx="4104456" cy="23793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5121" y="4262816"/>
            <a:ext cx="3888879" cy="2595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ovéPole 10"/>
          <p:cNvSpPr txBox="1"/>
          <p:nvPr/>
        </p:nvSpPr>
        <p:spPr>
          <a:xfrm>
            <a:off x="323528" y="4077072"/>
            <a:ext cx="64104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err="1" smtClean="0"/>
              <a:t>Et</a:t>
            </a:r>
            <a:r>
              <a:rPr lang="cs-CZ" sz="2800" b="1" i="1" dirty="0" smtClean="0"/>
              <a:t> </a:t>
            </a:r>
            <a:r>
              <a:rPr lang="cs-CZ" sz="2800" b="1" i="1" dirty="0" err="1" smtClean="0"/>
              <a:t>surtout</a:t>
            </a:r>
            <a:r>
              <a:rPr lang="cs-CZ" sz="2800" b="1" i="1" dirty="0" smtClean="0"/>
              <a:t> son </a:t>
            </a:r>
            <a:r>
              <a:rPr lang="cs-CZ" sz="2800" b="1" i="1" dirty="0" err="1" smtClean="0"/>
              <a:t>architecture</a:t>
            </a:r>
            <a:r>
              <a:rPr lang="cs-CZ" sz="2800" b="1" i="1" dirty="0" smtClean="0"/>
              <a:t> </a:t>
            </a:r>
            <a:r>
              <a:rPr lang="cs-CZ" sz="2800" b="1" i="1" dirty="0" err="1" smtClean="0"/>
              <a:t>traditionnelle</a:t>
            </a:r>
            <a:r>
              <a:rPr lang="cs-CZ" sz="2800" b="1" i="1" dirty="0" smtClean="0"/>
              <a:t>!</a:t>
            </a:r>
            <a:endParaRPr lang="cs-CZ" sz="2800" b="1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 MNOHO DALŠÍCH VĚCÍ!!!!! </a:t>
            </a:r>
            <a:br>
              <a:rPr lang="cs-CZ" dirty="0" smtClean="0"/>
            </a:br>
            <a:r>
              <a:rPr lang="cs-CZ" i="1" dirty="0" err="1" smtClean="0"/>
              <a:t>Et</a:t>
            </a:r>
            <a:r>
              <a:rPr lang="cs-CZ" i="1" dirty="0" smtClean="0"/>
              <a:t> </a:t>
            </a:r>
            <a:r>
              <a:rPr lang="cs-CZ" i="1" dirty="0" err="1" smtClean="0"/>
              <a:t>plein</a:t>
            </a:r>
            <a:r>
              <a:rPr lang="cs-CZ" i="1" dirty="0" smtClean="0"/>
              <a:t> d´</a:t>
            </a:r>
            <a:r>
              <a:rPr lang="cs-CZ" i="1" dirty="0" err="1" smtClean="0"/>
              <a:t>autres</a:t>
            </a:r>
            <a:r>
              <a:rPr lang="cs-CZ" i="1" dirty="0" smtClean="0"/>
              <a:t> </a:t>
            </a:r>
            <a:r>
              <a:rPr lang="cs-CZ" i="1" dirty="0" err="1" smtClean="0"/>
              <a:t>choses</a:t>
            </a:r>
            <a:r>
              <a:rPr lang="cs-CZ" dirty="0" smtClean="0"/>
              <a:t>!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685800" y="4437112"/>
            <a:ext cx="8458200" cy="1219200"/>
          </a:xfrm>
        </p:spPr>
        <p:txBody>
          <a:bodyPr>
            <a:normAutofit/>
          </a:bodyPr>
          <a:lstStyle/>
          <a:p>
            <a:r>
              <a:rPr lang="cs-CZ" sz="3200" b="1" i="1" dirty="0" err="1" smtClean="0"/>
              <a:t>Il</a:t>
            </a:r>
            <a:r>
              <a:rPr lang="cs-CZ" sz="3200" b="1" i="1" dirty="0" smtClean="0"/>
              <a:t> </a:t>
            </a:r>
            <a:r>
              <a:rPr lang="cs-CZ" sz="3200" b="1" i="1" dirty="0" err="1" smtClean="0"/>
              <a:t>suffit</a:t>
            </a:r>
            <a:r>
              <a:rPr lang="cs-CZ" sz="3200" b="1" i="1" dirty="0" smtClean="0"/>
              <a:t> d´</a:t>
            </a:r>
            <a:r>
              <a:rPr lang="cs-CZ" sz="3200" b="1" i="1" dirty="0" err="1" smtClean="0"/>
              <a:t>apprendre</a:t>
            </a:r>
            <a:r>
              <a:rPr lang="cs-CZ" sz="3200" b="1" i="1" dirty="0" smtClean="0"/>
              <a:t> la </a:t>
            </a:r>
            <a:r>
              <a:rPr lang="cs-CZ" sz="3200" b="1" i="1" dirty="0" err="1" smtClean="0"/>
              <a:t>langue</a:t>
            </a:r>
            <a:r>
              <a:rPr lang="cs-CZ" sz="3200" b="1" i="1" dirty="0" smtClean="0"/>
              <a:t> </a:t>
            </a:r>
            <a:r>
              <a:rPr lang="cs-CZ" sz="3200" b="1" i="1" dirty="0" err="1" smtClean="0"/>
              <a:t>et</a:t>
            </a:r>
            <a:r>
              <a:rPr lang="cs-CZ" sz="3200" b="1" i="1" dirty="0" smtClean="0"/>
              <a:t> </a:t>
            </a:r>
            <a:r>
              <a:rPr lang="cs-CZ" sz="3200" b="1" i="1" dirty="0" err="1" smtClean="0"/>
              <a:t>partir</a:t>
            </a:r>
            <a:r>
              <a:rPr lang="cs-CZ" sz="3200" b="1" i="1" dirty="0" smtClean="0"/>
              <a:t> </a:t>
            </a:r>
            <a:r>
              <a:rPr lang="cs-CZ" sz="3200" b="1" i="1" dirty="0" err="1" smtClean="0"/>
              <a:t>découvrir</a:t>
            </a:r>
            <a:r>
              <a:rPr lang="cs-CZ" sz="3200" b="1" i="1" dirty="0" smtClean="0"/>
              <a:t> de </a:t>
            </a:r>
            <a:r>
              <a:rPr lang="cs-CZ" sz="3200" b="1" i="1" dirty="0" err="1" smtClean="0"/>
              <a:t>nouvelles</a:t>
            </a:r>
            <a:r>
              <a:rPr lang="cs-CZ" sz="3200" b="1" i="1" dirty="0" smtClean="0"/>
              <a:t> </a:t>
            </a:r>
            <a:r>
              <a:rPr lang="cs-CZ" sz="3200" b="1" i="1" dirty="0" err="1" smtClean="0"/>
              <a:t>choses</a:t>
            </a:r>
            <a:r>
              <a:rPr lang="cs-CZ" sz="3200" b="1" i="1" dirty="0" smtClean="0"/>
              <a:t>! </a:t>
            </a:r>
            <a:endParaRPr lang="cs-CZ" sz="3200" b="1" i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5673175"/>
            <a:ext cx="8686800" cy="118482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Stačí se jen naučit jazyk a odjet za poznáním nových věcí!</a:t>
            </a:r>
            <a:endParaRPr lang="cs-CZ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8104" y="0"/>
            <a:ext cx="3175693" cy="2345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76672"/>
            <a:ext cx="3810000" cy="3810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TextovéPole 6"/>
          <p:cNvSpPr txBox="1"/>
          <p:nvPr/>
        </p:nvSpPr>
        <p:spPr>
          <a:xfrm>
            <a:off x="5460556" y="2780928"/>
            <a:ext cx="36834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Děkuji za pozornost!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243</TotalTime>
  <Words>188</Words>
  <Application>Microsoft Office PowerPoint</Application>
  <PresentationFormat>Předvádění na obrazovce (4:3)</PresentationFormat>
  <Paragraphs>32</Paragraphs>
  <Slides>18</Slides>
  <Notes>0</Notes>
  <HiddenSlides>0</HiddenSlides>
  <MMClips>4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Cesta</vt:lpstr>
      <vt:lpstr>Proč se učíme francouzsky?   Pourquoi apprenons-nous le francais?</vt:lpstr>
      <vt:lpstr>Co vás napadne jako první,když se řekne francie?   A quoi pensez-vous quand on dit la france?</vt:lpstr>
      <vt:lpstr>Snímek 3</vt:lpstr>
      <vt:lpstr>Oh la la, Typický francouz ???  </vt:lpstr>
      <vt:lpstr>Ale francie není jen to!  Mais la france veut dire plus de choses!</vt:lpstr>
      <vt:lpstr>Francie je dobré jídlo!</vt:lpstr>
      <vt:lpstr>A vynikající dortíčky a zákusky</vt:lpstr>
      <vt:lpstr>Francie má i své pivo! </vt:lpstr>
      <vt:lpstr>A mnoho značek módy a kosmetiky? </vt:lpstr>
      <vt:lpstr>A co automobilové značky? </vt:lpstr>
      <vt:lpstr>A také slavní herci!!!!! </vt:lpstr>
      <vt:lpstr>Zpěváci a zpěvačky!</vt:lpstr>
      <vt:lpstr>A CO NĚJAKÁ FRANCOUZSKÁ REKLAMA?  ET QU´EST-CE QU´UNE PUBLICITÉ FRANCAISE?</vt:lpstr>
      <vt:lpstr>Snímek 14</vt:lpstr>
      <vt:lpstr>Francie má hory, moře, hrady i zámky ! </vt:lpstr>
      <vt:lpstr>A hlavně typickou architekturu!!!</vt:lpstr>
      <vt:lpstr>A MNOHO DALŠÍCH VĚCÍ!!!!!  Et plein d´autres choses! </vt:lpstr>
      <vt:lpstr>Stačí se jen naučit jazyk a odjet za poznáním nových věcí!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Proč se učíme francouzštinu?   Pourquoi apprenons-nous le francais?</dc:title>
  <dc:creator>Nickysek</dc:creator>
  <cp:lastModifiedBy>Nickysek</cp:lastModifiedBy>
  <cp:revision>23</cp:revision>
  <dcterms:created xsi:type="dcterms:W3CDTF">2013-09-16T08:44:55Z</dcterms:created>
  <dcterms:modified xsi:type="dcterms:W3CDTF">2013-09-16T12:48:05Z</dcterms:modified>
</cp:coreProperties>
</file>